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roxima Nova"/>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notesMaster" Target="notesMasters/notesMaster1.xml"/><Relationship Id="rId19" Type="http://schemas.openxmlformats.org/officeDocument/2006/relationships/font" Target="fonts/ProximaNova-boldItalic.fntdata"/><Relationship Id="rId6" Type="http://schemas.openxmlformats.org/officeDocument/2006/relationships/slide" Target="slides/slide1.xml"/><Relationship Id="rId18"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exit-cafe/check-mint-owner"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175a9dec9b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175a9dec9b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
                <a:solidFill>
                  <a:schemeClr val="dk1"/>
                </a:solidFill>
              </a:rPr>
              <a:t>「スナップショットと言われるものを作ってみた。」</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・Compressed NFTの取得がイレギュラーだったよという話</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・こうやれば解決したよ。</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・スナップショット撮ったよ。</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以上。</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ja" u="sng">
                <a:solidFill>
                  <a:schemeClr val="hlink"/>
                </a:solidFill>
                <a:hlinkClick r:id="rId2"/>
              </a:rPr>
              <a:t>https://github.com/exit-cafe/check-mint-owner</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これかな。</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みなさんスナップショットとったよって疑問に思ったことないでしょうか？</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NFTホルダーをスナップショットをしてエアドロしますというアクションを実施しているプロジェクトは多くありますが、、、、</a:t>
            </a:r>
            <a:endParaRPr>
              <a:solidFill>
                <a:schemeClr val="dk1"/>
              </a:solidFill>
            </a:endParaRPr>
          </a:p>
          <a:p>
            <a:pPr indent="0" lvl="0" marL="0" rtl="0" algn="l">
              <a:spcBef>
                <a:spcPts val="0"/>
              </a:spcBef>
              <a:spcAft>
                <a:spcPts val="0"/>
              </a:spcAft>
              <a:buClr>
                <a:schemeClr val="dk1"/>
              </a:buClr>
              <a:buSzPts val="1100"/>
              <a:buFont typeface="Arial"/>
              <a:buNone/>
            </a:pPr>
            <a:r>
              <a:rPr lang="ja">
                <a:solidFill>
                  <a:schemeClr val="dk1"/>
                </a:solidFill>
              </a:rPr>
              <a:t>というところから、実際に自分が考えてスナップショットを取ってみようと思います。</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1e3cbe0ff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1e3cbe0ff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1e3cbe0f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1e3cbe0f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1e3cbe0ff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1e3cbe0ff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1e3cbe0ff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1e3cbe0ff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1e3cbe0ff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1e3cbe0ff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1e6ef891a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1e6ef891a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1e6ef891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1e6ef891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1e3cbe0ff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1e3cbe0ff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全体の流れ</a:t>
            </a:r>
            <a:endParaRPr/>
          </a:p>
        </p:txBody>
      </p:sp>
      <p:sp>
        <p:nvSpPr>
          <p:cNvPr id="60" name="Google Shape;60;p1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b="1" lang="ja"/>
              <a:t>イントロ</a:t>
            </a:r>
            <a:r>
              <a:rPr lang="ja"/>
              <a:t>（課題設定とユースケース）</a:t>
            </a:r>
            <a:endParaRPr/>
          </a:p>
          <a:p>
            <a:pPr indent="-310832" lvl="1" marL="914400" rtl="0" algn="l">
              <a:spcBef>
                <a:spcPts val="0"/>
              </a:spcBef>
              <a:spcAft>
                <a:spcPts val="0"/>
              </a:spcAft>
              <a:buSzPct val="100000"/>
              <a:buChar char="-"/>
            </a:pPr>
            <a:r>
              <a:rPr lang="ja"/>
              <a:t>課題：Scannnerという自社サービスでエアドロップ活動を計画したが、NFTの売買が行われている場合、現時点の所有者を追いかける必要がある。</a:t>
            </a:r>
            <a:endParaRPr/>
          </a:p>
          <a:p>
            <a:pPr indent="-310832" lvl="1" marL="914400" rtl="0" algn="l">
              <a:spcBef>
                <a:spcPts val="0"/>
              </a:spcBef>
              <a:spcAft>
                <a:spcPts val="0"/>
              </a:spcAft>
              <a:buSzPct val="100000"/>
              <a:buChar char="-"/>
            </a:pPr>
            <a:r>
              <a:rPr lang="ja"/>
              <a:t>mintaddressを1つ1つ確認してOwnerを取得するのは苦戦する</a:t>
            </a:r>
            <a:endParaRPr/>
          </a:p>
          <a:p>
            <a:pPr indent="-334327" lvl="0" marL="457200" rtl="0" algn="l">
              <a:spcBef>
                <a:spcPts val="0"/>
              </a:spcBef>
              <a:spcAft>
                <a:spcPts val="0"/>
              </a:spcAft>
              <a:buSzPct val="100000"/>
              <a:buChar char="-"/>
            </a:pPr>
            <a:r>
              <a:rPr b="1" lang="ja"/>
              <a:t>技術解説</a:t>
            </a:r>
            <a:r>
              <a:rPr lang="ja"/>
              <a:t>（SnapShotの仕組み、利用ライブラリ、コード解説）</a:t>
            </a:r>
            <a:endParaRPr/>
          </a:p>
          <a:p>
            <a:pPr indent="-310832" lvl="1" marL="914400" rtl="0" algn="l">
              <a:spcBef>
                <a:spcPts val="0"/>
              </a:spcBef>
              <a:spcAft>
                <a:spcPts val="0"/>
              </a:spcAft>
              <a:buSzPct val="100000"/>
              <a:buChar char="-"/>
            </a:pPr>
            <a:r>
              <a:rPr lang="ja"/>
              <a:t>SnapShotの仕組み：実行時にNFTを所有しているWalletAddressを取得するものである</a:t>
            </a:r>
            <a:endParaRPr/>
          </a:p>
          <a:p>
            <a:pPr indent="-310832" lvl="1" marL="914400" rtl="0" algn="l">
              <a:spcBef>
                <a:spcPts val="0"/>
              </a:spcBef>
              <a:spcAft>
                <a:spcPts val="0"/>
              </a:spcAft>
              <a:buSzPct val="100000"/>
              <a:buChar char="-"/>
            </a:pPr>
            <a:r>
              <a:rPr lang="ja"/>
              <a:t>利用ライブラリ：Metaplex社のumi（CompressedNFT）を仕様する</a:t>
            </a:r>
            <a:endParaRPr/>
          </a:p>
          <a:p>
            <a:pPr indent="-310832" lvl="1" marL="914400" rtl="0" algn="l">
              <a:spcBef>
                <a:spcPts val="0"/>
              </a:spcBef>
              <a:spcAft>
                <a:spcPts val="0"/>
              </a:spcAft>
              <a:buSzPct val="100000"/>
              <a:buChar char="-"/>
            </a:pPr>
            <a:r>
              <a:rPr lang="ja"/>
              <a:t>コード解説：nodejsで構築し、JSベースで構築。各関数(function）ごとの解説</a:t>
            </a:r>
            <a:endParaRPr/>
          </a:p>
          <a:p>
            <a:pPr indent="-334327" lvl="0" marL="457200" rtl="0" algn="l">
              <a:spcBef>
                <a:spcPts val="0"/>
              </a:spcBef>
              <a:spcAft>
                <a:spcPts val="0"/>
              </a:spcAft>
              <a:buSzPct val="100000"/>
              <a:buChar char="-"/>
            </a:pPr>
            <a:r>
              <a:rPr b="1" lang="ja"/>
              <a:t>苦労と克服</a:t>
            </a:r>
            <a:r>
              <a:rPr lang="ja"/>
              <a:t>（躓いた箇所と解決法）</a:t>
            </a:r>
            <a:endParaRPr/>
          </a:p>
          <a:p>
            <a:pPr indent="-310832" lvl="1" marL="914400" rtl="0" algn="l">
              <a:spcBef>
                <a:spcPts val="0"/>
              </a:spcBef>
              <a:spcAft>
                <a:spcPts val="0"/>
              </a:spcAft>
              <a:buSzPct val="100000"/>
              <a:buChar char="-"/>
            </a:pPr>
            <a:r>
              <a:rPr lang="ja"/>
              <a:t>躓いた箇所：通常NFTだと、このコードだと取得できるが、ComPressedNFTだとこの方法じゃないと取得できない</a:t>
            </a:r>
            <a:endParaRPr/>
          </a:p>
          <a:p>
            <a:pPr indent="-310832" lvl="1" marL="914400" rtl="0" algn="l">
              <a:spcBef>
                <a:spcPts val="0"/>
              </a:spcBef>
              <a:spcAft>
                <a:spcPts val="0"/>
              </a:spcAft>
              <a:buSzPct val="100000"/>
              <a:buChar char="-"/>
            </a:pPr>
            <a:r>
              <a:rPr lang="ja"/>
              <a:t>通常NFTとCompressedNFTのデータ構造の違いについて解説</a:t>
            </a:r>
            <a:endParaRPr/>
          </a:p>
          <a:p>
            <a:pPr indent="-334327" lvl="0" marL="457200" rtl="0" algn="l">
              <a:spcBef>
                <a:spcPts val="0"/>
              </a:spcBef>
              <a:spcAft>
                <a:spcPts val="0"/>
              </a:spcAft>
              <a:buSzPct val="100000"/>
              <a:buChar char="-"/>
            </a:pPr>
            <a:r>
              <a:rPr b="1" lang="ja"/>
              <a:t>まとめ</a:t>
            </a:r>
            <a:r>
              <a:rPr lang="ja"/>
              <a:t>（成果、応用、展望）</a:t>
            </a:r>
            <a:endParaRPr/>
          </a:p>
          <a:p>
            <a:pPr indent="-310832" lvl="1" marL="914400" rtl="0" algn="l">
              <a:spcBef>
                <a:spcPts val="0"/>
              </a:spcBef>
              <a:spcAft>
                <a:spcPts val="0"/>
              </a:spcAft>
              <a:buSzPct val="100000"/>
              <a:buChar char="-"/>
            </a:pPr>
            <a:r>
              <a:rPr lang="ja"/>
              <a:t>成果は、「CompressedNFT」についての仕様を把握できた。</a:t>
            </a:r>
            <a:endParaRPr/>
          </a:p>
          <a:p>
            <a:pPr indent="-310832" lvl="1" marL="914400" rtl="0" algn="l">
              <a:spcBef>
                <a:spcPts val="0"/>
              </a:spcBef>
              <a:spcAft>
                <a:spcPts val="0"/>
              </a:spcAft>
              <a:buSzPct val="100000"/>
              <a:buChar char="-"/>
            </a:pPr>
            <a:r>
              <a:rPr lang="ja"/>
              <a:t>応用と展望：自動実行を用いれば、「NFTホルダーとしての継続日数取得」、対象者への自動エアドロップの実現</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まとめと今後</a:t>
            </a:r>
            <a:endParaRPr/>
          </a:p>
        </p:txBody>
      </p:sp>
      <p:sp>
        <p:nvSpPr>
          <p:cNvPr id="147" name="Google Shape;14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Compressed NFT</a:t>
            </a:r>
            <a:r>
              <a:rPr lang="ja"/>
              <a:t>はBubblegumTreeのHashの中まで見ないと</a:t>
            </a:r>
            <a:br>
              <a:rPr lang="ja"/>
            </a:br>
            <a:r>
              <a:rPr lang="ja"/>
              <a:t>NFTのmetadata jsonを追うことができない</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ja"/>
              <a:t>この機能を組み込むことで</a:t>
            </a:r>
            <a:endParaRPr/>
          </a:p>
          <a:p>
            <a:pPr indent="-317500" lvl="1" marL="914400" rtl="0" algn="l">
              <a:spcBef>
                <a:spcPts val="0"/>
              </a:spcBef>
              <a:spcAft>
                <a:spcPts val="0"/>
              </a:spcAft>
              <a:buSzPts val="1400"/>
              <a:buChar char="-"/>
            </a:pPr>
            <a:r>
              <a:rPr b="1" lang="ja"/>
              <a:t>cNFTホルダーの特定</a:t>
            </a:r>
            <a:endParaRPr b="1"/>
          </a:p>
          <a:p>
            <a:pPr indent="-317500" lvl="1" marL="914400" rtl="0" algn="l">
              <a:spcBef>
                <a:spcPts val="0"/>
              </a:spcBef>
              <a:spcAft>
                <a:spcPts val="0"/>
              </a:spcAft>
              <a:buSzPts val="1400"/>
              <a:buChar char="-"/>
            </a:pPr>
            <a:r>
              <a:rPr b="1" lang="ja"/>
              <a:t>cNFTホルダーへの特典配布</a:t>
            </a:r>
            <a:br>
              <a:rPr b="1" lang="ja"/>
            </a:br>
            <a:r>
              <a:rPr lang="ja" sz="1800"/>
              <a:t>が実現可能な状態になった</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ctrTitle"/>
          </p:nvPr>
        </p:nvSpPr>
        <p:spPr>
          <a:xfrm>
            <a:off x="510450" y="1257300"/>
            <a:ext cx="8123100" cy="15885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ja"/>
              <a:t>SnapShot</a:t>
            </a:r>
            <a:r>
              <a:rPr lang="ja"/>
              <a:t>とってみた</a:t>
            </a:r>
            <a:endParaRPr/>
          </a:p>
          <a:p>
            <a:pPr indent="0" lvl="0" marL="0" rtl="0" algn="ctr">
              <a:spcBef>
                <a:spcPts val="0"/>
              </a:spcBef>
              <a:spcAft>
                <a:spcPts val="0"/>
              </a:spcAft>
              <a:buNone/>
            </a:pPr>
            <a:r>
              <a:rPr lang="ja"/>
              <a:t>レポート</a:t>
            </a:r>
            <a:endParaRPr/>
          </a:p>
        </p:txBody>
      </p:sp>
      <p:sp>
        <p:nvSpPr>
          <p:cNvPr id="66" name="Google Shape;66;p14"/>
          <p:cNvSpPr txBox="1"/>
          <p:nvPr>
            <p:ph idx="1" type="subTitle"/>
          </p:nvPr>
        </p:nvSpPr>
        <p:spPr>
          <a:xfrm>
            <a:off x="510450" y="3182313"/>
            <a:ext cx="8123100" cy="63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ja"/>
              <a:t>SHO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きっかけ・課題</a:t>
            </a:r>
            <a:endParaRPr/>
          </a:p>
        </p:txBody>
      </p:sp>
      <p:sp>
        <p:nvSpPr>
          <p:cNvPr id="72" name="Google Shape;72;p15"/>
          <p:cNvSpPr txBox="1"/>
          <p:nvPr>
            <p:ph idx="1" type="body"/>
          </p:nvPr>
        </p:nvSpPr>
        <p:spPr>
          <a:xfrm>
            <a:off x="311700" y="1152475"/>
            <a:ext cx="8520600" cy="9696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ja"/>
              <a:t>運営しているSCANNNERにて、コレクションNFTのホルダーに対してエアドロップを実施したい</a:t>
            </a:r>
            <a:endParaRPr/>
          </a:p>
          <a:p>
            <a:pPr indent="-342900" lvl="0" marL="457200" rtl="0" algn="l">
              <a:spcBef>
                <a:spcPts val="0"/>
              </a:spcBef>
              <a:spcAft>
                <a:spcPts val="0"/>
              </a:spcAft>
              <a:buSzPts val="1800"/>
              <a:buChar char="-"/>
            </a:pPr>
            <a:r>
              <a:rPr lang="ja"/>
              <a:t>NFTのホルダーは</a:t>
            </a:r>
            <a:r>
              <a:rPr lang="ja"/>
              <a:t>日々</a:t>
            </a:r>
            <a:r>
              <a:rPr lang="ja"/>
              <a:t>マーケットプレイスによって変化してしまう</a:t>
            </a:r>
            <a:endParaRPr/>
          </a:p>
        </p:txBody>
      </p:sp>
      <p:pic>
        <p:nvPicPr>
          <p:cNvPr id="73" name="Google Shape;73;p15"/>
          <p:cNvPicPr preferRelativeResize="0"/>
          <p:nvPr/>
        </p:nvPicPr>
        <p:blipFill>
          <a:blip r:embed="rId3">
            <a:alphaModFix/>
          </a:blip>
          <a:stretch>
            <a:fillRect/>
          </a:stretch>
        </p:blipFill>
        <p:spPr>
          <a:xfrm>
            <a:off x="6423375" y="3040275"/>
            <a:ext cx="1874175" cy="1874175"/>
          </a:xfrm>
          <a:prstGeom prst="rect">
            <a:avLst/>
          </a:prstGeom>
          <a:noFill/>
          <a:ln>
            <a:noFill/>
          </a:ln>
        </p:spPr>
      </p:pic>
      <p:pic>
        <p:nvPicPr>
          <p:cNvPr id="74" name="Google Shape;74;p15"/>
          <p:cNvPicPr preferRelativeResize="0"/>
          <p:nvPr/>
        </p:nvPicPr>
        <p:blipFill>
          <a:blip r:embed="rId4">
            <a:alphaModFix/>
          </a:blip>
          <a:stretch>
            <a:fillRect/>
          </a:stretch>
        </p:blipFill>
        <p:spPr>
          <a:xfrm>
            <a:off x="4318775" y="2352000"/>
            <a:ext cx="1874175" cy="1874175"/>
          </a:xfrm>
          <a:prstGeom prst="rect">
            <a:avLst/>
          </a:prstGeom>
          <a:noFill/>
          <a:ln>
            <a:noFill/>
          </a:ln>
        </p:spPr>
      </p:pic>
      <p:pic>
        <p:nvPicPr>
          <p:cNvPr id="75" name="Google Shape;75;p15"/>
          <p:cNvPicPr preferRelativeResize="0"/>
          <p:nvPr/>
        </p:nvPicPr>
        <p:blipFill>
          <a:blip r:embed="rId5">
            <a:alphaModFix/>
          </a:blip>
          <a:stretch>
            <a:fillRect/>
          </a:stretch>
        </p:blipFill>
        <p:spPr>
          <a:xfrm>
            <a:off x="846450" y="3040275"/>
            <a:ext cx="1674125" cy="1674125"/>
          </a:xfrm>
          <a:prstGeom prst="rect">
            <a:avLst/>
          </a:prstGeom>
          <a:noFill/>
          <a:ln>
            <a:noFill/>
          </a:ln>
        </p:spPr>
      </p:pic>
      <p:pic>
        <p:nvPicPr>
          <p:cNvPr id="76" name="Google Shape;76;p15"/>
          <p:cNvPicPr preferRelativeResize="0"/>
          <p:nvPr/>
        </p:nvPicPr>
        <p:blipFill>
          <a:blip r:embed="rId6">
            <a:alphaModFix/>
          </a:blip>
          <a:stretch>
            <a:fillRect/>
          </a:stretch>
        </p:blipFill>
        <p:spPr>
          <a:xfrm>
            <a:off x="2520575" y="2122075"/>
            <a:ext cx="1567775" cy="1567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実施すること</a:t>
            </a:r>
            <a:endParaRPr/>
          </a:p>
        </p:txBody>
      </p:sp>
      <p:sp>
        <p:nvSpPr>
          <p:cNvPr id="82" name="Google Shape;82;p16"/>
          <p:cNvSpPr txBox="1"/>
          <p:nvPr>
            <p:ph idx="1" type="body"/>
          </p:nvPr>
        </p:nvSpPr>
        <p:spPr>
          <a:xfrm>
            <a:off x="311700" y="1152475"/>
            <a:ext cx="8520600" cy="104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実行した瞬間にNFTの所有者が誰かを保存しておく</a:t>
            </a:r>
            <a:br>
              <a:rPr lang="ja"/>
            </a:br>
            <a:r>
              <a:rPr lang="ja"/>
              <a:t>→ スナップショットを取得する</a:t>
            </a:r>
            <a:endParaRPr/>
          </a:p>
        </p:txBody>
      </p:sp>
      <p:pic>
        <p:nvPicPr>
          <p:cNvPr id="83" name="Google Shape;83;p16"/>
          <p:cNvPicPr preferRelativeResize="0"/>
          <p:nvPr/>
        </p:nvPicPr>
        <p:blipFill>
          <a:blip r:embed="rId3">
            <a:alphaModFix/>
          </a:blip>
          <a:stretch>
            <a:fillRect/>
          </a:stretch>
        </p:blipFill>
        <p:spPr>
          <a:xfrm>
            <a:off x="5061700" y="2393250"/>
            <a:ext cx="1874175" cy="1874175"/>
          </a:xfrm>
          <a:prstGeom prst="rect">
            <a:avLst/>
          </a:prstGeom>
          <a:noFill/>
          <a:ln>
            <a:noFill/>
          </a:ln>
        </p:spPr>
      </p:pic>
      <p:pic>
        <p:nvPicPr>
          <p:cNvPr id="84" name="Google Shape;84;p16"/>
          <p:cNvPicPr preferRelativeResize="0"/>
          <p:nvPr/>
        </p:nvPicPr>
        <p:blipFill>
          <a:blip r:embed="rId4">
            <a:alphaModFix/>
          </a:blip>
          <a:stretch>
            <a:fillRect/>
          </a:stretch>
        </p:blipFill>
        <p:spPr>
          <a:xfrm>
            <a:off x="6629300" y="3006400"/>
            <a:ext cx="1551325" cy="1551325"/>
          </a:xfrm>
          <a:prstGeom prst="rect">
            <a:avLst/>
          </a:prstGeom>
          <a:noFill/>
          <a:ln>
            <a:noFill/>
          </a:ln>
        </p:spPr>
      </p:pic>
      <p:pic>
        <p:nvPicPr>
          <p:cNvPr id="85" name="Google Shape;85;p16"/>
          <p:cNvPicPr preferRelativeResize="0"/>
          <p:nvPr/>
        </p:nvPicPr>
        <p:blipFill>
          <a:blip r:embed="rId5">
            <a:alphaModFix/>
          </a:blip>
          <a:stretch>
            <a:fillRect/>
          </a:stretch>
        </p:blipFill>
        <p:spPr>
          <a:xfrm>
            <a:off x="1680138" y="2963800"/>
            <a:ext cx="1440000" cy="1440000"/>
          </a:xfrm>
          <a:prstGeom prst="rect">
            <a:avLst/>
          </a:prstGeom>
          <a:noFill/>
          <a:ln>
            <a:noFill/>
          </a:ln>
        </p:spPr>
      </p:pic>
      <p:pic>
        <p:nvPicPr>
          <p:cNvPr id="86" name="Google Shape;86;p16"/>
          <p:cNvPicPr preferRelativeResize="0"/>
          <p:nvPr/>
        </p:nvPicPr>
        <p:blipFill>
          <a:blip r:embed="rId6">
            <a:alphaModFix/>
          </a:blip>
          <a:stretch>
            <a:fillRect/>
          </a:stretch>
        </p:blipFill>
        <p:spPr>
          <a:xfrm>
            <a:off x="963375" y="2333625"/>
            <a:ext cx="985250" cy="985250"/>
          </a:xfrm>
          <a:prstGeom prst="rect">
            <a:avLst/>
          </a:prstGeom>
          <a:noFill/>
          <a:ln>
            <a:noFill/>
          </a:ln>
        </p:spPr>
      </p:pic>
      <p:pic>
        <p:nvPicPr>
          <p:cNvPr id="87" name="Google Shape;87;p16"/>
          <p:cNvPicPr preferRelativeResize="0"/>
          <p:nvPr/>
        </p:nvPicPr>
        <p:blipFill>
          <a:blip r:embed="rId7">
            <a:alphaModFix/>
          </a:blip>
          <a:stretch>
            <a:fillRect/>
          </a:stretch>
        </p:blipFill>
        <p:spPr>
          <a:xfrm>
            <a:off x="3307038" y="2333625"/>
            <a:ext cx="1567775" cy="1567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使用するもの</a:t>
            </a:r>
            <a:endParaRPr/>
          </a:p>
        </p:txBody>
      </p:sp>
      <p:sp>
        <p:nvSpPr>
          <p:cNvPr id="93" name="Google Shape;9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Nodejs</a:t>
            </a:r>
            <a:r>
              <a:rPr lang="ja"/>
              <a:t>実行環境</a:t>
            </a:r>
            <a:endParaRPr/>
          </a:p>
          <a:p>
            <a:pPr indent="-342900" lvl="0" marL="457200" rtl="0" algn="l">
              <a:spcBef>
                <a:spcPts val="0"/>
              </a:spcBef>
              <a:spcAft>
                <a:spcPts val="0"/>
              </a:spcAft>
              <a:buSzPts val="1800"/>
              <a:buChar char="-"/>
            </a:pPr>
            <a:r>
              <a:rPr lang="ja"/>
              <a:t>Metaplex ライブラリ：umi</a:t>
            </a:r>
            <a:endParaRPr/>
          </a:p>
          <a:p>
            <a:pPr indent="-342900" lvl="0" marL="457200" rtl="0" algn="l">
              <a:spcBef>
                <a:spcPts val="0"/>
              </a:spcBef>
              <a:spcAft>
                <a:spcPts val="0"/>
              </a:spcAft>
              <a:buSzPts val="1800"/>
              <a:buChar char="-"/>
            </a:pPr>
            <a:r>
              <a:rPr lang="ja"/>
              <a:t>Solana Web3.js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仕様 - Standard NFT</a:t>
            </a:r>
            <a:endParaRPr/>
          </a:p>
        </p:txBody>
      </p:sp>
      <p:sp>
        <p:nvSpPr>
          <p:cNvPr id="99" name="Google Shape;99;p18"/>
          <p:cNvSpPr txBox="1"/>
          <p:nvPr>
            <p:ph idx="1" type="body"/>
          </p:nvPr>
        </p:nvSpPr>
        <p:spPr>
          <a:xfrm>
            <a:off x="311700" y="1152475"/>
            <a:ext cx="8520600" cy="1033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MintAddress</a:t>
            </a:r>
            <a:r>
              <a:rPr lang="ja"/>
              <a:t>からOwnerを取得できる</a:t>
            </a:r>
            <a:endParaRPr/>
          </a:p>
        </p:txBody>
      </p:sp>
      <p:pic>
        <p:nvPicPr>
          <p:cNvPr id="100" name="Google Shape;100;p18"/>
          <p:cNvPicPr preferRelativeResize="0"/>
          <p:nvPr/>
        </p:nvPicPr>
        <p:blipFill>
          <a:blip r:embed="rId3">
            <a:alphaModFix/>
          </a:blip>
          <a:stretch>
            <a:fillRect/>
          </a:stretch>
        </p:blipFill>
        <p:spPr>
          <a:xfrm>
            <a:off x="960750" y="2715000"/>
            <a:ext cx="1551325" cy="1551325"/>
          </a:xfrm>
          <a:prstGeom prst="rect">
            <a:avLst/>
          </a:prstGeom>
          <a:noFill/>
          <a:ln>
            <a:noFill/>
          </a:ln>
        </p:spPr>
      </p:pic>
      <p:sp>
        <p:nvSpPr>
          <p:cNvPr id="101" name="Google Shape;101;p18"/>
          <p:cNvSpPr/>
          <p:nvPr/>
        </p:nvSpPr>
        <p:spPr>
          <a:xfrm>
            <a:off x="3614850" y="2026250"/>
            <a:ext cx="19143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ja">
                <a:latin typeface="Proxima Nova"/>
                <a:ea typeface="Proxima Nova"/>
                <a:cs typeface="Proxima Nova"/>
                <a:sym typeface="Proxima Nova"/>
              </a:rPr>
              <a:t>NFT</a:t>
            </a:r>
            <a:endParaRPr>
              <a:latin typeface="Proxima Nova"/>
              <a:ea typeface="Proxima Nova"/>
              <a:cs typeface="Proxima Nova"/>
              <a:sym typeface="Proxima Nova"/>
            </a:endParaRPr>
          </a:p>
        </p:txBody>
      </p:sp>
      <p:cxnSp>
        <p:nvCxnSpPr>
          <p:cNvPr id="102" name="Google Shape;102;p18"/>
          <p:cNvCxnSpPr>
            <a:stCxn id="100" idx="3"/>
            <a:endCxn id="101" idx="1"/>
          </p:cNvCxnSpPr>
          <p:nvPr/>
        </p:nvCxnSpPr>
        <p:spPr>
          <a:xfrm flipH="1" rot="10800000">
            <a:off x="2512075" y="2265462"/>
            <a:ext cx="1102800" cy="1225200"/>
          </a:xfrm>
          <a:prstGeom prst="straightConnector1">
            <a:avLst/>
          </a:prstGeom>
          <a:noFill/>
          <a:ln cap="flat" cmpd="sng" w="9525">
            <a:solidFill>
              <a:schemeClr val="dk2"/>
            </a:solidFill>
            <a:prstDash val="solid"/>
            <a:round/>
            <a:headEnd len="med" w="med" type="none"/>
            <a:tailEnd len="med" w="med" type="triangle"/>
          </a:ln>
        </p:spPr>
      </p:cxnSp>
      <p:pic>
        <p:nvPicPr>
          <p:cNvPr id="103" name="Google Shape;103;p18"/>
          <p:cNvPicPr preferRelativeResize="0"/>
          <p:nvPr/>
        </p:nvPicPr>
        <p:blipFill>
          <a:blip r:embed="rId3">
            <a:alphaModFix/>
          </a:blip>
          <a:stretch>
            <a:fillRect/>
          </a:stretch>
        </p:blipFill>
        <p:spPr>
          <a:xfrm>
            <a:off x="5158025" y="2185975"/>
            <a:ext cx="401400" cy="401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仕様 - </a:t>
            </a:r>
            <a:r>
              <a:rPr lang="ja"/>
              <a:t>Compressed NFT</a:t>
            </a:r>
            <a:endParaRPr/>
          </a:p>
        </p:txBody>
      </p:sp>
      <p:sp>
        <p:nvSpPr>
          <p:cNvPr id="109" name="Google Shape;109;p19"/>
          <p:cNvSpPr txBox="1"/>
          <p:nvPr>
            <p:ph idx="1" type="body"/>
          </p:nvPr>
        </p:nvSpPr>
        <p:spPr>
          <a:xfrm>
            <a:off x="311700" y="1152475"/>
            <a:ext cx="8520600" cy="1033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StandardNFT</a:t>
            </a:r>
            <a:r>
              <a:rPr lang="ja"/>
              <a:t>のように</a:t>
            </a:r>
            <a:r>
              <a:rPr lang="ja"/>
              <a:t>MintAddressからOwnerを取得できない</a:t>
            </a:r>
            <a:endParaRPr/>
          </a:p>
          <a:p>
            <a:pPr indent="-342900" lvl="0" marL="457200" rtl="0" algn="l">
              <a:spcBef>
                <a:spcPts val="0"/>
              </a:spcBef>
              <a:spcAft>
                <a:spcPts val="0"/>
              </a:spcAft>
              <a:buSzPts val="1800"/>
              <a:buChar char="-"/>
            </a:pPr>
            <a:r>
              <a:rPr lang="ja"/>
              <a:t>Compressed NFTはBubblegumツリーの中にNFTの内容が格納される</a:t>
            </a:r>
            <a:endParaRPr/>
          </a:p>
        </p:txBody>
      </p:sp>
      <p:pic>
        <p:nvPicPr>
          <p:cNvPr id="110" name="Google Shape;110;p19"/>
          <p:cNvPicPr preferRelativeResize="0"/>
          <p:nvPr/>
        </p:nvPicPr>
        <p:blipFill>
          <a:blip r:embed="rId3">
            <a:alphaModFix/>
          </a:blip>
          <a:stretch>
            <a:fillRect/>
          </a:stretch>
        </p:blipFill>
        <p:spPr>
          <a:xfrm>
            <a:off x="960750" y="2715000"/>
            <a:ext cx="1551325" cy="1551325"/>
          </a:xfrm>
          <a:prstGeom prst="rect">
            <a:avLst/>
          </a:prstGeom>
          <a:noFill/>
          <a:ln>
            <a:noFill/>
          </a:ln>
        </p:spPr>
      </p:pic>
      <p:sp>
        <p:nvSpPr>
          <p:cNvPr id="111" name="Google Shape;111;p19"/>
          <p:cNvSpPr/>
          <p:nvPr/>
        </p:nvSpPr>
        <p:spPr>
          <a:xfrm>
            <a:off x="3614850" y="2026250"/>
            <a:ext cx="19143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ja">
                <a:latin typeface="Proxima Nova"/>
                <a:ea typeface="Proxima Nova"/>
                <a:cs typeface="Proxima Nova"/>
                <a:sym typeface="Proxima Nova"/>
              </a:rPr>
              <a:t>umi</a:t>
            </a:r>
            <a:endParaRPr>
              <a:latin typeface="Proxima Nova"/>
              <a:ea typeface="Proxima Nova"/>
              <a:cs typeface="Proxima Nova"/>
              <a:sym typeface="Proxima Nova"/>
            </a:endParaRPr>
          </a:p>
        </p:txBody>
      </p:sp>
      <p:sp>
        <p:nvSpPr>
          <p:cNvPr id="112" name="Google Shape;112;p19"/>
          <p:cNvSpPr/>
          <p:nvPr/>
        </p:nvSpPr>
        <p:spPr>
          <a:xfrm>
            <a:off x="5507075" y="2715000"/>
            <a:ext cx="25518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ja">
                <a:latin typeface="Proxima Nova"/>
                <a:ea typeface="Proxima Nova"/>
                <a:cs typeface="Proxima Nova"/>
                <a:sym typeface="Proxima Nova"/>
              </a:rPr>
              <a:t>Bubblegum Tree</a:t>
            </a:r>
            <a:endParaRPr>
              <a:latin typeface="Proxima Nova"/>
              <a:ea typeface="Proxima Nova"/>
              <a:cs typeface="Proxima Nova"/>
              <a:sym typeface="Proxima Nova"/>
            </a:endParaRPr>
          </a:p>
        </p:txBody>
      </p:sp>
      <p:sp>
        <p:nvSpPr>
          <p:cNvPr id="113" name="Google Shape;113;p19"/>
          <p:cNvSpPr/>
          <p:nvPr/>
        </p:nvSpPr>
        <p:spPr>
          <a:xfrm>
            <a:off x="5548075" y="3474313"/>
            <a:ext cx="6720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14" name="Google Shape;114;p19"/>
          <p:cNvSpPr/>
          <p:nvPr/>
        </p:nvSpPr>
        <p:spPr>
          <a:xfrm>
            <a:off x="7353175" y="3474325"/>
            <a:ext cx="6720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15" name="Google Shape;115;p19"/>
          <p:cNvSpPr/>
          <p:nvPr/>
        </p:nvSpPr>
        <p:spPr>
          <a:xfrm>
            <a:off x="7804450" y="4233650"/>
            <a:ext cx="6720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16" name="Google Shape;116;p19"/>
          <p:cNvSpPr/>
          <p:nvPr/>
        </p:nvSpPr>
        <p:spPr>
          <a:xfrm>
            <a:off x="6901900" y="4233650"/>
            <a:ext cx="672000" cy="478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ja">
                <a:solidFill>
                  <a:schemeClr val="lt1"/>
                </a:solidFill>
                <a:latin typeface="Proxima Nova"/>
                <a:ea typeface="Proxima Nova"/>
                <a:cs typeface="Proxima Nova"/>
                <a:sym typeface="Proxima Nova"/>
              </a:rPr>
              <a:t>Hash</a:t>
            </a:r>
            <a:endParaRPr>
              <a:solidFill>
                <a:schemeClr val="lt1"/>
              </a:solidFill>
              <a:latin typeface="Proxima Nova"/>
              <a:ea typeface="Proxima Nova"/>
              <a:cs typeface="Proxima Nova"/>
              <a:sym typeface="Proxima Nova"/>
            </a:endParaRPr>
          </a:p>
        </p:txBody>
      </p:sp>
      <p:sp>
        <p:nvSpPr>
          <p:cNvPr id="117" name="Google Shape;117;p19"/>
          <p:cNvSpPr/>
          <p:nvPr/>
        </p:nvSpPr>
        <p:spPr>
          <a:xfrm>
            <a:off x="5999350" y="4233650"/>
            <a:ext cx="6720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18" name="Google Shape;118;p19"/>
          <p:cNvSpPr/>
          <p:nvPr/>
        </p:nvSpPr>
        <p:spPr>
          <a:xfrm>
            <a:off x="5096800" y="4233650"/>
            <a:ext cx="672000" cy="478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119" name="Google Shape;119;p19"/>
          <p:cNvCxnSpPr>
            <a:stCxn id="112" idx="2"/>
            <a:endCxn id="113" idx="0"/>
          </p:cNvCxnSpPr>
          <p:nvPr/>
        </p:nvCxnSpPr>
        <p:spPr>
          <a:xfrm flipH="1">
            <a:off x="5884175" y="3193500"/>
            <a:ext cx="898800" cy="280800"/>
          </a:xfrm>
          <a:prstGeom prst="straightConnector1">
            <a:avLst/>
          </a:prstGeom>
          <a:noFill/>
          <a:ln cap="flat" cmpd="sng" w="9525">
            <a:solidFill>
              <a:schemeClr val="dk2"/>
            </a:solidFill>
            <a:prstDash val="solid"/>
            <a:round/>
            <a:headEnd len="med" w="med" type="none"/>
            <a:tailEnd len="med" w="med" type="none"/>
          </a:ln>
        </p:spPr>
      </p:cxnSp>
      <p:cxnSp>
        <p:nvCxnSpPr>
          <p:cNvPr id="120" name="Google Shape;120;p19"/>
          <p:cNvCxnSpPr>
            <a:stCxn id="113" idx="2"/>
            <a:endCxn id="118" idx="0"/>
          </p:cNvCxnSpPr>
          <p:nvPr/>
        </p:nvCxnSpPr>
        <p:spPr>
          <a:xfrm flipH="1">
            <a:off x="5432875" y="3952813"/>
            <a:ext cx="451200" cy="280800"/>
          </a:xfrm>
          <a:prstGeom prst="straightConnector1">
            <a:avLst/>
          </a:prstGeom>
          <a:noFill/>
          <a:ln cap="flat" cmpd="sng" w="9525">
            <a:solidFill>
              <a:schemeClr val="dk2"/>
            </a:solidFill>
            <a:prstDash val="solid"/>
            <a:round/>
            <a:headEnd len="med" w="med" type="none"/>
            <a:tailEnd len="med" w="med" type="none"/>
          </a:ln>
        </p:spPr>
      </p:cxnSp>
      <p:cxnSp>
        <p:nvCxnSpPr>
          <p:cNvPr id="121" name="Google Shape;121;p19"/>
          <p:cNvCxnSpPr>
            <a:stCxn id="113" idx="2"/>
            <a:endCxn id="117" idx="0"/>
          </p:cNvCxnSpPr>
          <p:nvPr/>
        </p:nvCxnSpPr>
        <p:spPr>
          <a:xfrm>
            <a:off x="5884075" y="3952813"/>
            <a:ext cx="451200" cy="280800"/>
          </a:xfrm>
          <a:prstGeom prst="straightConnector1">
            <a:avLst/>
          </a:prstGeom>
          <a:noFill/>
          <a:ln cap="flat" cmpd="sng" w="9525">
            <a:solidFill>
              <a:schemeClr val="dk2"/>
            </a:solidFill>
            <a:prstDash val="solid"/>
            <a:round/>
            <a:headEnd len="med" w="med" type="none"/>
            <a:tailEnd len="med" w="med" type="none"/>
          </a:ln>
        </p:spPr>
      </p:cxnSp>
      <p:cxnSp>
        <p:nvCxnSpPr>
          <p:cNvPr id="122" name="Google Shape;122;p19"/>
          <p:cNvCxnSpPr>
            <a:stCxn id="112" idx="2"/>
            <a:endCxn id="114" idx="0"/>
          </p:cNvCxnSpPr>
          <p:nvPr/>
        </p:nvCxnSpPr>
        <p:spPr>
          <a:xfrm>
            <a:off x="6782975" y="3193500"/>
            <a:ext cx="906300" cy="280800"/>
          </a:xfrm>
          <a:prstGeom prst="straightConnector1">
            <a:avLst/>
          </a:prstGeom>
          <a:noFill/>
          <a:ln cap="flat" cmpd="sng" w="9525">
            <a:solidFill>
              <a:schemeClr val="dk2"/>
            </a:solidFill>
            <a:prstDash val="solid"/>
            <a:round/>
            <a:headEnd len="med" w="med" type="none"/>
            <a:tailEnd len="med" w="med" type="none"/>
          </a:ln>
        </p:spPr>
      </p:cxnSp>
      <p:cxnSp>
        <p:nvCxnSpPr>
          <p:cNvPr id="123" name="Google Shape;123;p19"/>
          <p:cNvCxnSpPr>
            <a:stCxn id="114" idx="2"/>
            <a:endCxn id="116" idx="0"/>
          </p:cNvCxnSpPr>
          <p:nvPr/>
        </p:nvCxnSpPr>
        <p:spPr>
          <a:xfrm flipH="1">
            <a:off x="7237975" y="3952825"/>
            <a:ext cx="451200" cy="280800"/>
          </a:xfrm>
          <a:prstGeom prst="straightConnector1">
            <a:avLst/>
          </a:prstGeom>
          <a:noFill/>
          <a:ln cap="flat" cmpd="sng" w="9525">
            <a:solidFill>
              <a:schemeClr val="dk2"/>
            </a:solidFill>
            <a:prstDash val="solid"/>
            <a:round/>
            <a:headEnd len="med" w="med" type="none"/>
            <a:tailEnd len="med" w="med" type="none"/>
          </a:ln>
        </p:spPr>
      </p:cxnSp>
      <p:cxnSp>
        <p:nvCxnSpPr>
          <p:cNvPr id="124" name="Google Shape;124;p19"/>
          <p:cNvCxnSpPr>
            <a:stCxn id="114" idx="2"/>
            <a:endCxn id="115" idx="0"/>
          </p:cNvCxnSpPr>
          <p:nvPr/>
        </p:nvCxnSpPr>
        <p:spPr>
          <a:xfrm>
            <a:off x="7689175" y="3952825"/>
            <a:ext cx="451200" cy="280800"/>
          </a:xfrm>
          <a:prstGeom prst="straightConnector1">
            <a:avLst/>
          </a:prstGeom>
          <a:noFill/>
          <a:ln cap="flat" cmpd="sng" w="9525">
            <a:solidFill>
              <a:schemeClr val="dk2"/>
            </a:solidFill>
            <a:prstDash val="solid"/>
            <a:round/>
            <a:headEnd len="med" w="med" type="none"/>
            <a:tailEnd len="med" w="med" type="none"/>
          </a:ln>
        </p:spPr>
      </p:cxnSp>
      <p:cxnSp>
        <p:nvCxnSpPr>
          <p:cNvPr id="125" name="Google Shape;125;p19"/>
          <p:cNvCxnSpPr>
            <a:stCxn id="110" idx="3"/>
            <a:endCxn id="111" idx="1"/>
          </p:cNvCxnSpPr>
          <p:nvPr/>
        </p:nvCxnSpPr>
        <p:spPr>
          <a:xfrm flipH="1" rot="10800000">
            <a:off x="2512075" y="2265462"/>
            <a:ext cx="1102800" cy="1225200"/>
          </a:xfrm>
          <a:prstGeom prst="straightConnector1">
            <a:avLst/>
          </a:prstGeom>
          <a:noFill/>
          <a:ln cap="flat" cmpd="sng" w="9525">
            <a:solidFill>
              <a:schemeClr val="dk2"/>
            </a:solidFill>
            <a:prstDash val="solid"/>
            <a:round/>
            <a:headEnd len="med" w="med" type="none"/>
            <a:tailEnd len="med" w="med" type="triangle"/>
          </a:ln>
        </p:spPr>
      </p:cxnSp>
      <p:cxnSp>
        <p:nvCxnSpPr>
          <p:cNvPr id="126" name="Google Shape;126;p19"/>
          <p:cNvCxnSpPr>
            <a:stCxn id="111" idx="3"/>
            <a:endCxn id="112" idx="0"/>
          </p:cNvCxnSpPr>
          <p:nvPr/>
        </p:nvCxnSpPr>
        <p:spPr>
          <a:xfrm>
            <a:off x="5529150" y="2265500"/>
            <a:ext cx="1253700" cy="449400"/>
          </a:xfrm>
          <a:prstGeom prst="straightConnector1">
            <a:avLst/>
          </a:prstGeom>
          <a:noFill/>
          <a:ln cap="flat" cmpd="sng" w="9525">
            <a:solidFill>
              <a:schemeClr val="dk2"/>
            </a:solidFill>
            <a:prstDash val="solid"/>
            <a:round/>
            <a:headEnd len="med" w="med" type="none"/>
            <a:tailEnd len="med" w="med" type="triangle"/>
          </a:ln>
        </p:spPr>
      </p:cxnSp>
      <p:pic>
        <p:nvPicPr>
          <p:cNvPr id="127" name="Google Shape;127;p19"/>
          <p:cNvPicPr preferRelativeResize="0"/>
          <p:nvPr/>
        </p:nvPicPr>
        <p:blipFill>
          <a:blip r:embed="rId3">
            <a:alphaModFix/>
          </a:blip>
          <a:stretch>
            <a:fillRect/>
          </a:stretch>
        </p:blipFill>
        <p:spPr>
          <a:xfrm>
            <a:off x="7353175" y="4402650"/>
            <a:ext cx="401400" cy="401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コード</a:t>
            </a:r>
            <a:endParaRPr/>
          </a:p>
        </p:txBody>
      </p:sp>
      <p:sp>
        <p:nvSpPr>
          <p:cNvPr id="133" name="Google Shape;133;p20"/>
          <p:cNvSpPr txBox="1"/>
          <p:nvPr>
            <p:ph idx="2" type="body"/>
          </p:nvPr>
        </p:nvSpPr>
        <p:spPr>
          <a:xfrm>
            <a:off x="5227525" y="1144675"/>
            <a:ext cx="3665400" cy="37503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ja" sz="1300"/>
              <a:t>▼ Standard NFTの所有者取得手順</a:t>
            </a:r>
            <a:endParaRPr sz="1300"/>
          </a:p>
          <a:p>
            <a:pPr indent="-311150" lvl="0" marL="457200" rtl="0" algn="l">
              <a:lnSpc>
                <a:spcPct val="105000"/>
              </a:lnSpc>
              <a:spcBef>
                <a:spcPts val="1200"/>
              </a:spcBef>
              <a:spcAft>
                <a:spcPts val="0"/>
              </a:spcAft>
              <a:buSzPts val="1300"/>
              <a:buAutoNum type="arabicPeriod"/>
            </a:pPr>
            <a:r>
              <a:rPr lang="ja" sz="1300"/>
              <a:t>mintAddressからOwner取得</a:t>
            </a:r>
            <a:endParaRPr sz="1300"/>
          </a:p>
          <a:p>
            <a:pPr indent="0" lvl="0" marL="0" rtl="0" algn="l">
              <a:lnSpc>
                <a:spcPct val="105000"/>
              </a:lnSpc>
              <a:spcBef>
                <a:spcPts val="1200"/>
              </a:spcBef>
              <a:spcAft>
                <a:spcPts val="0"/>
              </a:spcAft>
              <a:buNone/>
            </a:pPr>
            <a:r>
              <a:t/>
            </a:r>
            <a:endParaRPr sz="1300"/>
          </a:p>
          <a:p>
            <a:pPr indent="0" lvl="0" marL="0" rtl="0" algn="l">
              <a:lnSpc>
                <a:spcPct val="105000"/>
              </a:lnSpc>
              <a:spcBef>
                <a:spcPts val="1200"/>
              </a:spcBef>
              <a:spcAft>
                <a:spcPts val="0"/>
              </a:spcAft>
              <a:buNone/>
            </a:pPr>
            <a:r>
              <a:rPr lang="ja" sz="1300"/>
              <a:t>▼ Compressed NFTの所有者取得手順</a:t>
            </a:r>
            <a:endParaRPr sz="1300"/>
          </a:p>
          <a:p>
            <a:pPr indent="-311150" lvl="0" marL="457200" rtl="0" algn="l">
              <a:lnSpc>
                <a:spcPct val="105000"/>
              </a:lnSpc>
              <a:spcBef>
                <a:spcPts val="1200"/>
              </a:spcBef>
              <a:spcAft>
                <a:spcPts val="0"/>
              </a:spcAft>
              <a:buSzPts val="1300"/>
              <a:buAutoNum type="arabicPeriod"/>
            </a:pPr>
            <a:r>
              <a:rPr lang="ja" sz="1300"/>
              <a:t>RPCを使ってumiに接続</a:t>
            </a:r>
            <a:endParaRPr sz="1300"/>
          </a:p>
          <a:p>
            <a:pPr indent="-311150" lvl="0" marL="457200" rtl="0" algn="l">
              <a:lnSpc>
                <a:spcPct val="105000"/>
              </a:lnSpc>
              <a:spcBef>
                <a:spcPts val="0"/>
              </a:spcBef>
              <a:spcAft>
                <a:spcPts val="0"/>
              </a:spcAft>
              <a:buSzPts val="1300"/>
              <a:buAutoNum type="arabicPeriod"/>
            </a:pPr>
            <a:r>
              <a:rPr lang="ja" sz="1300"/>
              <a:t>umiを経由してBubblegumにアクセス</a:t>
            </a:r>
            <a:endParaRPr sz="1300"/>
          </a:p>
          <a:p>
            <a:pPr indent="-311150" lvl="0" marL="457200" rtl="0" algn="l">
              <a:lnSpc>
                <a:spcPct val="105000"/>
              </a:lnSpc>
              <a:spcBef>
                <a:spcPts val="0"/>
              </a:spcBef>
              <a:spcAft>
                <a:spcPts val="0"/>
              </a:spcAft>
              <a:buSzPts val="1300"/>
              <a:buAutoNum type="arabicPeriod"/>
            </a:pPr>
            <a:r>
              <a:rPr lang="ja" sz="1300"/>
              <a:t>Nodeに格納されたNFTのHashを特定</a:t>
            </a:r>
            <a:endParaRPr sz="1300"/>
          </a:p>
          <a:p>
            <a:pPr indent="-311150" lvl="0" marL="457200" rtl="0" algn="l">
              <a:lnSpc>
                <a:spcPct val="105000"/>
              </a:lnSpc>
              <a:spcBef>
                <a:spcPts val="0"/>
              </a:spcBef>
              <a:spcAft>
                <a:spcPts val="0"/>
              </a:spcAft>
              <a:buSzPts val="1300"/>
              <a:buAutoNum type="arabicPeriod"/>
            </a:pPr>
            <a:r>
              <a:rPr lang="ja" sz="1300"/>
              <a:t>特定したHashに刻まれているOwner取得</a:t>
            </a:r>
            <a:endParaRPr sz="1300"/>
          </a:p>
        </p:txBody>
      </p:sp>
      <p:pic>
        <p:nvPicPr>
          <p:cNvPr id="134" name="Google Shape;134;p20"/>
          <p:cNvPicPr preferRelativeResize="0"/>
          <p:nvPr/>
        </p:nvPicPr>
        <p:blipFill>
          <a:blip r:embed="rId3">
            <a:alphaModFix/>
          </a:blip>
          <a:stretch>
            <a:fillRect/>
          </a:stretch>
        </p:blipFill>
        <p:spPr>
          <a:xfrm>
            <a:off x="251075" y="1144675"/>
            <a:ext cx="2839700" cy="2681450"/>
          </a:xfrm>
          <a:prstGeom prst="rect">
            <a:avLst/>
          </a:prstGeom>
          <a:noFill/>
          <a:ln>
            <a:noFill/>
          </a:ln>
        </p:spPr>
      </p:pic>
      <p:pic>
        <p:nvPicPr>
          <p:cNvPr id="135" name="Google Shape;135;p20"/>
          <p:cNvPicPr preferRelativeResize="0"/>
          <p:nvPr/>
        </p:nvPicPr>
        <p:blipFill>
          <a:blip r:embed="rId4">
            <a:alphaModFix/>
          </a:blip>
          <a:stretch>
            <a:fillRect/>
          </a:stretch>
        </p:blipFill>
        <p:spPr>
          <a:xfrm>
            <a:off x="2229850" y="1806850"/>
            <a:ext cx="2997676" cy="3088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実行された中身</a:t>
            </a:r>
            <a:endParaRPr/>
          </a:p>
        </p:txBody>
      </p:sp>
      <p:pic>
        <p:nvPicPr>
          <p:cNvPr id="141" name="Google Shape;141;p21"/>
          <p:cNvPicPr preferRelativeResize="0"/>
          <p:nvPr/>
        </p:nvPicPr>
        <p:blipFill>
          <a:blip r:embed="rId3">
            <a:alphaModFix/>
          </a:blip>
          <a:stretch>
            <a:fillRect/>
          </a:stretch>
        </p:blipFill>
        <p:spPr>
          <a:xfrm>
            <a:off x="1690800" y="1017725"/>
            <a:ext cx="5762412" cy="3820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